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0"/>
  </p:handoutMasterIdLst>
  <p:sldIdLst>
    <p:sldId id="256" r:id="rId2"/>
    <p:sldId id="324" r:id="rId3"/>
    <p:sldId id="321" r:id="rId4"/>
    <p:sldId id="333" r:id="rId5"/>
    <p:sldId id="322" r:id="rId6"/>
    <p:sldId id="325" r:id="rId7"/>
    <p:sldId id="326" r:id="rId8"/>
    <p:sldId id="327" r:id="rId9"/>
    <p:sldId id="328" r:id="rId10"/>
    <p:sldId id="338" r:id="rId11"/>
    <p:sldId id="334" r:id="rId12"/>
    <p:sldId id="335" r:id="rId13"/>
    <p:sldId id="329" r:id="rId14"/>
    <p:sldId id="330" r:id="rId15"/>
    <p:sldId id="331" r:id="rId16"/>
    <p:sldId id="332" r:id="rId17"/>
    <p:sldId id="336" r:id="rId18"/>
    <p:sldId id="337" r:id="rId19"/>
  </p:sldIdLst>
  <p:sldSz cx="12192000" cy="6858000"/>
  <p:notesSz cx="7010400" cy="92964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610973B-417B-41DA-8D97-E5E62E4EF242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307755-DC5D-4254-86AD-349D2E00319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3512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166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34770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5495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07165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2488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36647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33245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22601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64190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454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0822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1857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6482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2749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15609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1563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D1F4E-E4DF-442B-964D-26F3B599B9CF}" type="datetimeFigureOut">
              <a:rPr lang="es-CR" smtClean="0"/>
              <a:t>18/10/2017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A7FE3F8-7BDC-4C63-A1A7-32F27DF1018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7889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36" y="5187551"/>
            <a:ext cx="1865538" cy="1670449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 rot="5400000">
            <a:off x="9285769" y="-2300177"/>
            <a:ext cx="499730" cy="51000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s-CR" dirty="0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1803904" y="2417780"/>
            <a:ext cx="9147380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es-CR" sz="4400" b="1" dirty="0">
                <a:solidFill>
                  <a:schemeClr val="tx2">
                    <a:lumMod val="75000"/>
                  </a:schemeClr>
                </a:solidFill>
              </a:rPr>
              <a:t>Explorar los objetivos de los ODS relevantes para el mundo del trabajo</a:t>
            </a:r>
            <a:r>
              <a:rPr lang="es-CR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CR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CR" sz="31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CR" sz="31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CR" sz="3100" b="1" i="1" dirty="0">
                <a:solidFill>
                  <a:schemeClr val="tx2">
                    <a:lumMod val="75000"/>
                  </a:schemeClr>
                </a:solidFill>
              </a:rPr>
              <a:t>“Igualdad de género y el rol de la mujer </a:t>
            </a:r>
            <a:r>
              <a:rPr lang="es-CR" sz="3100" b="1" i="1" dirty="0" smtClean="0">
                <a:solidFill>
                  <a:schemeClr val="tx2">
                    <a:lumMod val="75000"/>
                  </a:schemeClr>
                </a:solidFill>
              </a:rPr>
              <a:t>trabajadora”</a:t>
            </a:r>
            <a:endParaRPr lang="es-CR" sz="31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ubtítulo 9"/>
          <p:cNvSpPr>
            <a:spLocks noGrp="1"/>
          </p:cNvSpPr>
          <p:nvPr>
            <p:ph type="subTitle" idx="1"/>
          </p:nvPr>
        </p:nvSpPr>
        <p:spPr>
          <a:xfrm>
            <a:off x="2868911" y="5551929"/>
            <a:ext cx="8915399" cy="1126283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es-CR" dirty="0" smtClean="0"/>
              <a:t>Amanda Villatoro</a:t>
            </a:r>
          </a:p>
          <a:p>
            <a:pPr algn="r">
              <a:spcBef>
                <a:spcPts val="0"/>
              </a:spcBef>
            </a:pPr>
            <a:r>
              <a:rPr lang="es-CR" dirty="0" smtClean="0"/>
              <a:t>Secretaria de Política Sindical y Educación </a:t>
            </a:r>
            <a:endParaRPr lang="es-CR" dirty="0"/>
          </a:p>
        </p:txBody>
      </p:sp>
      <p:pic>
        <p:nvPicPr>
          <p:cNvPr id="6" name="Imagen 5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36" y="77302"/>
            <a:ext cx="2005079" cy="2086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91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4507455" y="1167720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1119095" y="1536052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119095" y="89114"/>
            <a:ext cx="108349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Meta 5.6    </a:t>
            </a:r>
            <a:r>
              <a:rPr lang="es-CR"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Garantizar el acceso universal a la salud sexual y reproductiva y los derechos reproductivos, de conformidad con el Programa de Acción de la Conferencia Internacional sobre la Población y el Desarrollo, la Plataforma de Acción de </a:t>
            </a:r>
            <a:r>
              <a:rPr lang="es-CR" sz="2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Beijing</a:t>
            </a:r>
            <a:endParaRPr lang="es-CR" sz="2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849708" y="2565973"/>
            <a:ext cx="96056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sz="2000" i="1" dirty="0" smtClean="0">
                <a:solidFill>
                  <a:schemeClr val="tx2">
                    <a:lumMod val="75000"/>
                  </a:schemeClr>
                </a:solidFill>
              </a:rPr>
              <a:t>Establecer </a:t>
            </a:r>
            <a:r>
              <a:rPr lang="es-CR" sz="2000" i="1" dirty="0">
                <a:solidFill>
                  <a:schemeClr val="tx2">
                    <a:lumMod val="75000"/>
                  </a:schemeClr>
                </a:solidFill>
              </a:rPr>
              <a:t>en las agendas sindicales la lucha contra la criminalización del aborto y el derecho de las mujeres a decidir sobre el número de hijos e hijas que desea tener, así como, que los Estados garanticen el acceso de las mujeres a métodos anticonceptivos adecuados a la salud y al derecho de las mujeres a una sexualidad </a:t>
            </a:r>
            <a:r>
              <a:rPr lang="es-CR" sz="2000" i="1" dirty="0" smtClean="0">
                <a:solidFill>
                  <a:schemeClr val="tx2">
                    <a:lumMod val="75000"/>
                  </a:schemeClr>
                </a:solidFill>
              </a:rPr>
              <a:t>libre y </a:t>
            </a:r>
            <a:r>
              <a:rPr lang="es-CR" sz="2000" i="1" dirty="0">
                <a:solidFill>
                  <a:schemeClr val="tx2">
                    <a:lumMod val="75000"/>
                  </a:schemeClr>
                </a:solidFill>
              </a:rPr>
              <a:t>sin violencia.</a:t>
            </a:r>
          </a:p>
          <a:p>
            <a:pPr algn="just"/>
            <a:endParaRPr lang="es-CR" sz="2000" i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s-CR" sz="2000" i="1" dirty="0" smtClean="0">
                <a:solidFill>
                  <a:schemeClr val="tx2">
                    <a:lumMod val="75000"/>
                  </a:schemeClr>
                </a:solidFill>
              </a:rPr>
              <a:t>Establecer </a:t>
            </a:r>
            <a:r>
              <a:rPr lang="es-CR" sz="2000" i="1" dirty="0">
                <a:solidFill>
                  <a:schemeClr val="tx2">
                    <a:lumMod val="75000"/>
                  </a:schemeClr>
                </a:solidFill>
              </a:rPr>
              <a:t>estrategias para evaluar los avances y resultados de la gestión de las políticas destinadas a erradicar la violencia contra las mujeres, los derechos sexuales y reproductivos. </a:t>
            </a:r>
          </a:p>
        </p:txBody>
      </p:sp>
    </p:spTree>
    <p:extLst>
      <p:ext uri="{BB962C8B-B14F-4D97-AF65-F5344CB8AC3E}">
        <p14:creationId xmlns:p14="http://schemas.microsoft.com/office/powerpoint/2010/main" val="221520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500954" y="2678655"/>
            <a:ext cx="7783358" cy="942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CR" sz="54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479452" y="3293532"/>
            <a:ext cx="86387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solidFill>
                  <a:schemeClr val="tx2">
                    <a:lumMod val="75000"/>
                  </a:schemeClr>
                </a:solidFill>
              </a:rPr>
              <a:t>Promover el crecimiento económico sostenido, inclusivo y sostenible, el empleo pleno y productivo y el trabajo decente para todos</a:t>
            </a:r>
          </a:p>
        </p:txBody>
      </p:sp>
      <p:sp>
        <p:nvSpPr>
          <p:cNvPr id="5" name="AutoShape 2" descr="Resultado de imagen de trabajo decente ODS 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707" y="1276242"/>
            <a:ext cx="1709851" cy="170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377439" y="200201"/>
            <a:ext cx="94452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 8.5 </a:t>
            </a:r>
            <a:r>
              <a:rPr lang="es-CR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aquí a 2030, lograr el empleo pleno y productivo y el trabajo decente </a:t>
            </a:r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todas </a:t>
            </a:r>
            <a:r>
              <a:rPr lang="es-CR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mujeres y los hombres, incluidos los jóvenes y las personas </a:t>
            </a:r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discapacidad</a:t>
            </a:r>
            <a:r>
              <a:rPr lang="es-CR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así como la igualdad de remuneración por trabajo de igual valor</a:t>
            </a:r>
            <a:endParaRPr lang="es-CR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3571540" y="1275297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939941" y="1723307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243520" y="2738522"/>
            <a:ext cx="87746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Impulsar la creación y/o fortalecimiento de las Comisiones Tripartitas de Igualdad de Oportunidades entre Hombres y Mujeres en toda la Región, como mecanismo consultivo y promotor del diálogo social, del trabajo decente, conciliación de la vida laboral y familiar y la protección a la maternidad, entre otros.</a:t>
            </a:r>
          </a:p>
        </p:txBody>
      </p:sp>
    </p:spTree>
    <p:extLst>
      <p:ext uri="{BB962C8B-B14F-4D97-AF65-F5344CB8AC3E}">
        <p14:creationId xmlns:p14="http://schemas.microsoft.com/office/powerpoint/2010/main" val="3379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pic>
        <p:nvPicPr>
          <p:cNvPr id="6" name="Imagen 5" descr="Resultado de imagen de reducir la desigualdad OD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666" y="1267159"/>
            <a:ext cx="1433905" cy="11210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2500954" y="2678655"/>
            <a:ext cx="7783358" cy="183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R" sz="5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Reducir la Desigualdad en los Países y entre ellos…</a:t>
            </a:r>
            <a:endParaRPr lang="es-CR" sz="54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05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753496" y="660093"/>
            <a:ext cx="944521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 10.2 </a:t>
            </a:r>
            <a:r>
              <a:rPr lang="es-CR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aquí a 2030, potenciar y promover la inclusión social, económica y política de todas las personas, independientemente de su edad, sexo, discapacidad, raza, etnia, origen, religión o situación económica u otra condición</a:t>
            </a:r>
            <a:endParaRPr lang="es-CR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091009" y="3254036"/>
            <a:ext cx="9043596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Promover el desarrollo de políticas que consideren la diversidad de las mujeres y la articulación de distintas formas de discriminación como indígenas, afrodescendientes, migrantes, campesinas, de la economía informal, zonas francas de exportación, tercerizadas, subcontratadas y subempleadas</a:t>
            </a:r>
            <a:endParaRPr lang="es-CR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3603813" y="1727118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950698" y="2182869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</p:spTree>
    <p:extLst>
      <p:ext uri="{BB962C8B-B14F-4D97-AF65-F5344CB8AC3E}">
        <p14:creationId xmlns:p14="http://schemas.microsoft.com/office/powerpoint/2010/main" val="38196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40947" y="388690"/>
            <a:ext cx="94270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 10.4 </a:t>
            </a:r>
            <a:r>
              <a:rPr lang="es-CR"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Adoptar políticas, especialmente fiscales, salariales y de protección social, y lograr progresivamente una mayor igualdad </a:t>
            </a:r>
            <a:endParaRPr lang="es-CR" sz="20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3905027" y="1123985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670999" y="1536048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617673" y="2189718"/>
            <a:ext cx="9000564" cy="275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Mejorar el conocimiento, el posicionamiento y las capacidades de las mujeres en materia de brecha salarial por género. Incorporación de propuestas a la Negociación Col</a:t>
            </a:r>
            <a:r>
              <a:rPr lang="es-CR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ectiva;</a:t>
            </a:r>
          </a:p>
          <a:p>
            <a:pPr marL="676275">
              <a:lnSpc>
                <a:spcPct val="107000"/>
              </a:lnSpc>
              <a:spcAft>
                <a:spcPts val="0"/>
              </a:spcAft>
            </a:pP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R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Fortalecer la campaña por la igualdad de remuneración entre mujeres y hombres, por un trabajo de igual valor </a:t>
            </a:r>
            <a:endParaRPr lang="es-CR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76275">
              <a:lnSpc>
                <a:spcPct val="107000"/>
              </a:lnSpc>
              <a:spcAft>
                <a:spcPts val="0"/>
              </a:spcAft>
            </a:pP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R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Implementar una política nacional con medidas activas destinadas a eliminar la discriminación salarial directa y modificar concepciones tradicionales sobre el papel de la mujer en la sociedad y en el mercado laboral</a:t>
            </a:r>
            <a:endParaRPr lang="es-CR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1909" y="4109421"/>
            <a:ext cx="4351727" cy="2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8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091009" y="3942151"/>
            <a:ext cx="9337637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s-C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Visibilizar, Empoderar y capacitar las mujeres trabajadoras para la Jornada Continental por la Democracia y Contra el Neoliberalismo, hacer énfasis del impacto que sufren las mujeres en las crisis políticas y procesos migratorios</a:t>
            </a:r>
            <a:endParaRPr lang="es-C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Resultado de imagen de jornada continental por la democracia y contra el neoliberalis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456" y="1780611"/>
            <a:ext cx="3857028" cy="198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549101" y="219029"/>
            <a:ext cx="974642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 10.7 </a:t>
            </a:r>
            <a:r>
              <a:rPr lang="es-CR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Facilitar la migración y la movilidad ordenadas, seguras, regulares y responsables de las personas, incluso mediante la aplicación de políticas migratorias planificadas y bien gestionadas</a:t>
            </a:r>
            <a:endParaRPr lang="es-CR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4109422" y="1081659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961455" y="1734049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</p:spTree>
    <p:extLst>
      <p:ext uri="{BB962C8B-B14F-4D97-AF65-F5344CB8AC3E}">
        <p14:creationId xmlns:p14="http://schemas.microsoft.com/office/powerpoint/2010/main" val="248257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-882127" y="631816"/>
            <a:ext cx="9746428" cy="847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R" sz="48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endParaRPr lang="es-CR" sz="4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3797450" y="1680323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2015705" y="2278988"/>
            <a:ext cx="84088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2400" dirty="0">
                <a:solidFill>
                  <a:schemeClr val="tx2">
                    <a:lumMod val="75000"/>
                  </a:schemeClr>
                </a:solidFill>
              </a:rPr>
              <a:t>Para alcanzar la igualdad en el mundo del trabajo es necesario </a:t>
            </a:r>
            <a:r>
              <a:rPr lang="es-CR" sz="2400" dirty="0" smtClean="0">
                <a:solidFill>
                  <a:schemeClr val="tx2">
                    <a:lumMod val="75000"/>
                  </a:schemeClr>
                </a:solidFill>
              </a:rPr>
              <a:t>realizar todos estos </a:t>
            </a:r>
            <a:r>
              <a:rPr lang="es-CR" sz="2400" dirty="0">
                <a:solidFill>
                  <a:schemeClr val="tx2">
                    <a:lumMod val="75000"/>
                  </a:schemeClr>
                </a:solidFill>
              </a:rPr>
              <a:t>esfuerzos </a:t>
            </a:r>
            <a:r>
              <a:rPr lang="es-CR" sz="2400" dirty="0" smtClean="0">
                <a:solidFill>
                  <a:schemeClr val="tx2">
                    <a:lumMod val="75000"/>
                  </a:schemeClr>
                </a:solidFill>
              </a:rPr>
              <a:t>para </a:t>
            </a:r>
            <a:r>
              <a:rPr lang="es-CR" sz="2400" dirty="0">
                <a:solidFill>
                  <a:schemeClr val="tx2">
                    <a:lumMod val="75000"/>
                  </a:schemeClr>
                </a:solidFill>
              </a:rPr>
              <a:t>garantizar un entorno que permita a hombres y mujeres tener acceso a un trabajo decente; es decir, un empleo productivo, justamente remunerado, que se desarrolle en condiciones de libertad, equidad, seguridad y respeto a la dignidad </a:t>
            </a:r>
            <a:r>
              <a:rPr lang="es-CR" sz="2400" dirty="0" smtClean="0">
                <a:solidFill>
                  <a:schemeClr val="tx2">
                    <a:lumMod val="75000"/>
                  </a:schemeClr>
                </a:solidFill>
              </a:rPr>
              <a:t>humana y que </a:t>
            </a:r>
            <a:r>
              <a:rPr lang="es-CR" sz="2400" dirty="0">
                <a:solidFill>
                  <a:schemeClr val="tx2">
                    <a:lumMod val="75000"/>
                  </a:schemeClr>
                </a:solidFill>
              </a:rPr>
              <a:t>garantice el pleno respeto de la libertad sindical.</a:t>
            </a:r>
          </a:p>
        </p:txBody>
      </p:sp>
    </p:spTree>
    <p:extLst>
      <p:ext uri="{BB962C8B-B14F-4D97-AF65-F5344CB8AC3E}">
        <p14:creationId xmlns:p14="http://schemas.microsoft.com/office/powerpoint/2010/main" val="16924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36264" y="2859902"/>
            <a:ext cx="84088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6000" b="1" dirty="0" smtClean="0">
                <a:solidFill>
                  <a:srgbClr val="C00000"/>
                </a:solidFill>
              </a:rPr>
              <a:t>Gracias!</a:t>
            </a:r>
            <a:endParaRPr lang="es-CR" sz="6000" b="1" dirty="0">
              <a:solidFill>
                <a:srgbClr val="C00000"/>
              </a:solidFill>
            </a:endParaRPr>
          </a:p>
        </p:txBody>
      </p:sp>
      <p:pic>
        <p:nvPicPr>
          <p:cNvPr id="7" name="Imagen 6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496" y="692055"/>
            <a:ext cx="5400339" cy="5613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154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514628" y="1601072"/>
            <a:ext cx="10295922" cy="4421703"/>
          </a:xfrm>
        </p:spPr>
        <p:txBody>
          <a:bodyPr>
            <a:normAutofit/>
          </a:bodyPr>
          <a:lstStyle/>
          <a:p>
            <a:pPr algn="ctr"/>
            <a:r>
              <a:rPr lang="es-CR" sz="2400" dirty="0">
                <a:solidFill>
                  <a:schemeClr val="accent4">
                    <a:lumMod val="75000"/>
                  </a:schemeClr>
                </a:solidFill>
              </a:rPr>
              <a:t>La </a:t>
            </a:r>
            <a:r>
              <a:rPr lang="es-CR" sz="2400" dirty="0" smtClean="0">
                <a:solidFill>
                  <a:schemeClr val="accent4">
                    <a:lumMod val="75000"/>
                  </a:schemeClr>
                </a:solidFill>
              </a:rPr>
              <a:t>CSA y su CMTA, </a:t>
            </a:r>
            <a:r>
              <a:rPr lang="es-CR" sz="2400" dirty="0">
                <a:solidFill>
                  <a:schemeClr val="accent4">
                    <a:lumMod val="75000"/>
                  </a:schemeClr>
                </a:solidFill>
              </a:rPr>
              <a:t>se han comprometido a velar por el cumplimiento de los Convenios de la OIT e instrumentos internacionales como la CEDAW, la Convención de Belém do Pará, entre otros. Colocándolos como referentes que contribuyan al diseño de acciones de incidencia ante el Sistema Interamericano y Órganos de control de Naciones Unidas y los ODS, como medidas para combatir las diferentes formas de violencia, para la efectiva conquista de la autonomía, igualdad y equidad de género en la sociedad y en el mundo del trabajo.</a:t>
            </a:r>
          </a:p>
        </p:txBody>
      </p:sp>
      <p:sp>
        <p:nvSpPr>
          <p:cNvPr id="7" name="30 Rectángulo"/>
          <p:cNvSpPr/>
          <p:nvPr/>
        </p:nvSpPr>
        <p:spPr>
          <a:xfrm>
            <a:off x="168166" y="0"/>
            <a:ext cx="12020659" cy="5486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R" sz="4000" b="1" dirty="0" smtClean="0"/>
              <a:t>Introducción</a:t>
            </a:r>
            <a:endParaRPr lang="es-CR" sz="40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90718" y="197677"/>
            <a:ext cx="8915399" cy="779672"/>
          </a:xfrm>
        </p:spPr>
        <p:txBody>
          <a:bodyPr/>
          <a:lstStyle/>
          <a:p>
            <a:r>
              <a:rPr lang="es-CR" b="1" dirty="0" smtClean="0">
                <a:solidFill>
                  <a:srgbClr val="C00000"/>
                </a:solidFill>
              </a:rPr>
              <a:t>CONTEXTO </a:t>
            </a:r>
            <a:endParaRPr lang="es-CR" b="1" dirty="0">
              <a:solidFill>
                <a:srgbClr val="C00000"/>
              </a:solidFill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1688400" y="1332032"/>
            <a:ext cx="9772630" cy="3044414"/>
          </a:xfrm>
        </p:spPr>
        <p:txBody>
          <a:bodyPr>
            <a:noAutofit/>
          </a:bodyPr>
          <a:lstStyle/>
          <a:p>
            <a:pPr algn="just"/>
            <a:r>
              <a:rPr lang="es-CR" sz="1800" dirty="0">
                <a:solidFill>
                  <a:schemeClr val="tx2">
                    <a:lumMod val="75000"/>
                  </a:schemeClr>
                </a:solidFill>
              </a:rPr>
              <a:t>La situación de las mujeres en la región ha mejorado, pero los avances han sido  insuficientes y dispares; la desigualdad, la discriminación, la violencia contra las mujeres, la limitada participación en diferentes ámbitos, la resistencia a los cambios en la división sexual del trabajo, las barreras a la incorporación al mundo  del trabajo y la carga del cuidado siguen afectando a las mujeres, impidiendo el logro de su plena autonomía tanto económica como física, lo que es fundamental para garantizar el respeto, ejercicio y goce de sus derechos y para lograr una verdadera igualdad.  </a:t>
            </a:r>
          </a:p>
          <a:p>
            <a:pPr algn="just"/>
            <a:endParaRPr lang="es-CR" sz="1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s-CR" sz="1800" dirty="0">
                <a:solidFill>
                  <a:schemeClr val="tx2">
                    <a:lumMod val="75000"/>
                  </a:schemeClr>
                </a:solidFill>
              </a:rPr>
              <a:t>La CSA desde su propuesta de la Plataforma de Desarrollo de las Américas (PLADA), en la dimensión política, se plantea el pluralismo y paridad de géneros enfocado en que la representación ciudadana debe ser democrática y encarnar la pluralidad de la sociedad, garantizando la paridad de géneros.</a:t>
            </a:r>
          </a:p>
        </p:txBody>
      </p:sp>
      <p:sp>
        <p:nvSpPr>
          <p:cNvPr id="5" name="4 Rectángulo"/>
          <p:cNvSpPr/>
          <p:nvPr/>
        </p:nvSpPr>
        <p:spPr>
          <a:xfrm rot="5400000">
            <a:off x="9392093" y="-2300177"/>
            <a:ext cx="499730" cy="51000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s-C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7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rot="5400000">
            <a:off x="9392093" y="-2300177"/>
            <a:ext cx="499730" cy="51000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s-C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49" y="0"/>
            <a:ext cx="645134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2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91009" y="2137623"/>
            <a:ext cx="8915399" cy="8604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Consideramos que la acción para garantizar la igualdad entre hombres y mujeres en </a:t>
            </a:r>
            <a:r>
              <a:rPr lang="es-CR" dirty="0" smtClean="0">
                <a:solidFill>
                  <a:schemeClr val="tx2">
                    <a:lumMod val="75000"/>
                  </a:schemeClr>
                </a:solidFill>
              </a:rPr>
              <a:t>el mundo </a:t>
            </a:r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del trabajo no se desconecta de la necesidad de cambios generales en toda </a:t>
            </a:r>
            <a:r>
              <a:rPr lang="es-CR" dirty="0" smtClean="0">
                <a:solidFill>
                  <a:schemeClr val="tx2">
                    <a:lumMod val="75000"/>
                  </a:schemeClr>
                </a:solidFill>
              </a:rPr>
              <a:t>la estructura </a:t>
            </a:r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de poder de la sociedad que sostiene y produce las relaciones de </a:t>
            </a:r>
            <a:r>
              <a:rPr lang="es-CR" dirty="0" smtClean="0">
                <a:solidFill>
                  <a:schemeClr val="tx2">
                    <a:lumMod val="75000"/>
                  </a:schemeClr>
                </a:solidFill>
              </a:rPr>
              <a:t>trabajo.</a:t>
            </a:r>
          </a:p>
          <a:p>
            <a:pPr algn="just">
              <a:spcBef>
                <a:spcPts val="0"/>
              </a:spcBef>
            </a:pPr>
            <a:endParaRPr lang="es-CR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r>
              <a:rPr lang="es-CR" dirty="0" smtClean="0">
                <a:solidFill>
                  <a:schemeClr val="tx2">
                    <a:lumMod val="75000"/>
                  </a:schemeClr>
                </a:solidFill>
              </a:rPr>
              <a:t>La CSA considera importante,  </a:t>
            </a:r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lograr el reconocimiento del aporte de las mujeres y construir </a:t>
            </a:r>
            <a:r>
              <a:rPr lang="es-CR" dirty="0" smtClean="0">
                <a:solidFill>
                  <a:schemeClr val="tx2">
                    <a:lumMod val="75000"/>
                  </a:schemeClr>
                </a:solidFill>
              </a:rPr>
              <a:t>nuevas relaciones </a:t>
            </a:r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y la reorganización de la sociedad para que sea efectivamente democrática</a:t>
            </a:r>
            <a:r>
              <a:rPr lang="es-CR" dirty="0" smtClean="0">
                <a:solidFill>
                  <a:schemeClr val="tx2">
                    <a:lumMod val="75000"/>
                  </a:schemeClr>
                </a:solidFill>
              </a:rPr>
              <a:t>, garantizando </a:t>
            </a:r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la autonomía de las mujeres que incluye reconocer la interdependencia</a:t>
            </a:r>
          </a:p>
          <a:p>
            <a:pPr algn="just">
              <a:spcBef>
                <a:spcPts val="0"/>
              </a:spcBef>
            </a:pPr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entre todos y todas.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549563" y="595710"/>
            <a:ext cx="8915399" cy="1468800"/>
          </a:xfrm>
        </p:spPr>
        <p:txBody>
          <a:bodyPr>
            <a:normAutofit fontScale="90000"/>
          </a:bodyPr>
          <a:lstStyle/>
          <a:p>
            <a:pPr algn="ctr"/>
            <a:r>
              <a:rPr lang="es-CR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CR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CR" b="1" dirty="0">
                <a:solidFill>
                  <a:schemeClr val="tx2">
                    <a:lumMod val="75000"/>
                  </a:schemeClr>
                </a:solidFill>
              </a:rPr>
              <a:t>Lograr la Igualdad de Género y el Empoderamiento de las Mujeres</a:t>
            </a:r>
            <a:br>
              <a:rPr lang="es-CR" b="1" dirty="0">
                <a:solidFill>
                  <a:schemeClr val="tx2">
                    <a:lumMod val="75000"/>
                  </a:schemeClr>
                </a:solidFill>
              </a:rPr>
            </a:br>
            <a:endParaRPr lang="es-C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Imagen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127" y="484094"/>
            <a:ext cx="1224374" cy="118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344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793147" y="1621765"/>
            <a:ext cx="7888736" cy="2902944"/>
          </a:xfrm>
        </p:spPr>
        <p:txBody>
          <a:bodyPr>
            <a:normAutofit/>
          </a:bodyPr>
          <a:lstStyle/>
          <a:p>
            <a:r>
              <a:rPr lang="es-CR" b="1" dirty="0" smtClean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  <a:p>
            <a:endParaRPr lang="es-CR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s-CR" sz="1800" i="1" dirty="0" smtClean="0">
                <a:solidFill>
                  <a:schemeClr val="tx2">
                    <a:lumMod val="75000"/>
                  </a:schemeClr>
                </a:solidFill>
              </a:rPr>
              <a:t>Reconocer </a:t>
            </a:r>
            <a:r>
              <a:rPr lang="es-CR" sz="1800" i="1" dirty="0">
                <a:solidFill>
                  <a:schemeClr val="tx2">
                    <a:lumMod val="75000"/>
                  </a:schemeClr>
                </a:solidFill>
              </a:rPr>
              <a:t>la diversidad de las mujeres y las diferentes necesidades que se tienen desde posturas y perspectivas que busque la integralidad; esto como paso fundamental para la construcción de políticas que permitan alcanzar el equilibrio de géneros, la participación igualitaria y la equidad en todos los ámbitos de la vida social.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739820" y="251464"/>
            <a:ext cx="8915399" cy="759754"/>
          </a:xfrm>
        </p:spPr>
        <p:txBody>
          <a:bodyPr>
            <a:normAutofit fontScale="90000"/>
          </a:bodyPr>
          <a:lstStyle/>
          <a:p>
            <a:pPr algn="r"/>
            <a:r>
              <a:rPr lang="es-CR" sz="2400" b="1" dirty="0" smtClean="0">
                <a:solidFill>
                  <a:srgbClr val="FF0000"/>
                </a:solidFill>
              </a:rPr>
              <a:t>Meta 5.1    </a:t>
            </a:r>
            <a:r>
              <a:rPr lang="es-CR" sz="2400" b="1" dirty="0">
                <a:solidFill>
                  <a:schemeClr val="tx2">
                    <a:lumMod val="75000"/>
                  </a:schemeClr>
                </a:solidFill>
              </a:rPr>
              <a:t>Poner fin a todas las formas de discriminación contra todas las </a:t>
            </a:r>
            <a:r>
              <a:rPr lang="es-CR" sz="2400" b="1" dirty="0" smtClean="0">
                <a:solidFill>
                  <a:schemeClr val="tx2">
                    <a:lumMod val="75000"/>
                  </a:schemeClr>
                </a:solidFill>
              </a:rPr>
              <a:t>mujeres</a:t>
            </a:r>
            <a:endParaRPr lang="es-C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216075" y="5049417"/>
            <a:ext cx="8573845" cy="73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C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Impulsar la negociación colectiva como una herramienta para lograr la igualdad de género, teniendo en cuenta temas específicos que puedan ser incluidos.</a:t>
            </a:r>
            <a:endParaRPr lang="es-C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Resultado de imagen de discriminac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8450">
            <a:off x="9764153" y="2106583"/>
            <a:ext cx="2051535" cy="250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cto 5"/>
          <p:cNvCxnSpPr/>
          <p:nvPr/>
        </p:nvCxnSpPr>
        <p:spPr>
          <a:xfrm>
            <a:off x="4518212" y="1118795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02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926080" y="119785"/>
            <a:ext cx="8810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R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 5.2    </a:t>
            </a:r>
            <a:r>
              <a:rPr lang="es-CR"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Eliminar todas las formas de violencia contra todas las mujeres y las niñas en los ámbitos público y privado, incluidas la trata y la explotación sexual y otros tipos de explotación.</a:t>
            </a:r>
            <a:endParaRPr lang="es-CR" sz="20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4507455" y="1167720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/>
          <p:cNvSpPr/>
          <p:nvPr/>
        </p:nvSpPr>
        <p:spPr>
          <a:xfrm>
            <a:off x="2091009" y="1802020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941093" y="2851759"/>
            <a:ext cx="77693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dirty="0">
                <a:solidFill>
                  <a:schemeClr val="tx2">
                    <a:lumMod val="75000"/>
                  </a:schemeClr>
                </a:solidFill>
              </a:rPr>
              <a:t>Se ha constatado que el acoso sexual y la violencia en los lugares de trabajo registran incrementos alarmantes, por lo que se hace necesario normas internacionales que protejan y erradiquen esta práctica en los lugares de trabajo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313152" y="4965599"/>
            <a:ext cx="84234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Exigir desde los sindicatos que los Estados promuevan políticas para prevenir, sancionar y erradicar todo tipo de violencia contra las mujeres; apoyar la propuesta relativa a la adopción de una nueva Norma Internacional en el marco de la OIT, un Convenio relativo a la violencia de género en el lugar de trabajo</a:t>
            </a:r>
            <a:endParaRPr lang="es-CR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6080" y="1463264"/>
            <a:ext cx="1806268" cy="186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8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710005" y="301845"/>
            <a:ext cx="114819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 5.4    </a:t>
            </a:r>
            <a:r>
              <a:rPr lang="es-CR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Reconocer y valorar los cuidados no remunerados y el trabajo doméstico no remunerado mediante la prestación de servicios públicos, la provisión de infraestructuras y la formulación de políticas de protección social, así como mediante la promoción de la responsabilidad compartida en el hogar y la </a:t>
            </a:r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</a:t>
            </a:r>
            <a:endParaRPr lang="es-CR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2614109" y="1286209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1402520" y="1834293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703735" y="2440854"/>
            <a:ext cx="8098825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materia de protección social, implementar una política nacional con medidas activas destinadas a modificar concepciones tradicionales sobre el papel de la mujer en la sociedad y en el mercado laboral. </a:t>
            </a:r>
            <a:r>
              <a:rPr lang="es-CR" i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Promover </a:t>
            </a:r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protección de la maternidad, de las tareas de cuidado, ampliando el piso de protección social con soluciones contributivas a reducir las diferentes brechas de género</a:t>
            </a:r>
            <a:endParaRPr lang="es-CR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876340" y="42619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CR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Incidir a nivel nacional para la generación de políticas públicas sobre economía del cuidado</a:t>
            </a:r>
            <a:endParaRPr lang="es-CR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961918" y="515527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R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Campaña por la ratificación del Convenio 189 de la OIT sobre trabajo decente para las trabajadoras del hogar y exigir la adecuación de las leyes nacionales a las exigencias del Convenio 189 de la OIT</a:t>
            </a:r>
            <a:endParaRPr lang="es-C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 descr="Resultado de imagen de corresponsabilidad familiar oi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340" y="2453994"/>
            <a:ext cx="1949080" cy="374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61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1" y="5187551"/>
            <a:ext cx="1865538" cy="167044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675046" y="100409"/>
            <a:ext cx="93699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 5.5    </a:t>
            </a:r>
            <a:r>
              <a:rPr lang="es-CR"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Velar por la participación plena y efectiva de las mujeres y la igualdad de oportunidades de liderazgo a todos los niveles de la adopción de decisiones en la vida política, económica y pública</a:t>
            </a:r>
            <a:endParaRPr lang="es-C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4507455" y="1167720"/>
            <a:ext cx="7446634" cy="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1119095" y="1536052"/>
            <a:ext cx="4069772" cy="4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>
                <a:solidFill>
                  <a:schemeClr val="tx1">
                    <a:lumMod val="75000"/>
                  </a:schemeClr>
                </a:solidFill>
              </a:rPr>
              <a:t>Estrategias del CMTA / CSA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631601" y="2155370"/>
            <a:ext cx="77992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Promover el liderazgo de las mujeres en los sindicatos como parte de los procesos de autoreforma sindical, reconociendo y valorando las capacidades de liderazgo de la mujer que se invierte en democracia y en fuerza de su movimiento</a:t>
            </a:r>
            <a:endParaRPr lang="es-CR" sz="2000" dirty="0"/>
          </a:p>
        </p:txBody>
      </p:sp>
      <p:sp>
        <p:nvSpPr>
          <p:cNvPr id="8" name="Rectángulo 7"/>
          <p:cNvSpPr/>
          <p:nvPr/>
        </p:nvSpPr>
        <p:spPr>
          <a:xfrm>
            <a:off x="2091009" y="4518107"/>
            <a:ext cx="8537986" cy="2053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CR" sz="2000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Continuar las políticas de acciones positivas para la mujeres en todos los niveles, ámbitos y estructuras sindicales, hasta alcanzar la paridad</a:t>
            </a:r>
            <a:endParaRPr lang="es-CR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es-CR" sz="2000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R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CR" sz="2000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Desarrollar iniciativas sindicales que ayuden a diseñar, adoptar e implementar leyes y políticas para la igualdad. </a:t>
            </a:r>
            <a:endParaRPr lang="es-CR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es-CR" sz="2000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R" sz="20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Resultado de imagen de liderazgo y empoderamiento mujere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103" y="2891505"/>
            <a:ext cx="1877431" cy="110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20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Personalizado 8">
      <a:dk1>
        <a:srgbClr val="C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2115</TotalTime>
  <Words>1424</Words>
  <Application>Microsoft Office PowerPoint</Application>
  <PresentationFormat>Panorámica</PresentationFormat>
  <Paragraphs>61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Espiral</vt:lpstr>
      <vt:lpstr>Explorar los objetivos de los ODS relevantes para el mundo del trabajo  “Igualdad de género y el rol de la mujer trabajadora”</vt:lpstr>
      <vt:lpstr>Presentación de PowerPoint</vt:lpstr>
      <vt:lpstr>CONTEXTO </vt:lpstr>
      <vt:lpstr>Presentación de PowerPoint</vt:lpstr>
      <vt:lpstr> Lograr la Igualdad de Género y el Empoderamiento de las Mujeres </vt:lpstr>
      <vt:lpstr>Meta 5.1    Poner fin a todas las formas de discriminación contra todas las mujeres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PERSONAL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Formación Virtual Red de Escuelas Sindicales de la CSA</dc:title>
  <dc:creator>Alexandra Arguedas</dc:creator>
  <cp:lastModifiedBy>Alexandra Arguedas</cp:lastModifiedBy>
  <cp:revision>39</cp:revision>
  <cp:lastPrinted>2017-10-18T22:43:58Z</cp:lastPrinted>
  <dcterms:created xsi:type="dcterms:W3CDTF">2017-07-26T16:40:48Z</dcterms:created>
  <dcterms:modified xsi:type="dcterms:W3CDTF">2017-10-19T15:04:35Z</dcterms:modified>
</cp:coreProperties>
</file>